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7" r:id="rId3"/>
    <p:sldId id="258" r:id="rId4"/>
    <p:sldId id="293" r:id="rId5"/>
    <p:sldId id="305" r:id="rId6"/>
    <p:sldId id="306" r:id="rId7"/>
    <p:sldId id="272" r:id="rId8"/>
    <p:sldId id="275" r:id="rId9"/>
    <p:sldId id="276" r:id="rId10"/>
    <p:sldId id="278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ECD7"/>
    <a:srgbClr val="CC6600"/>
    <a:srgbClr val="FFCC99"/>
    <a:srgbClr val="820000"/>
    <a:srgbClr val="9900C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0929"/>
  </p:normalViewPr>
  <p:slideViewPr>
    <p:cSldViewPr snapToGrid="0">
      <p:cViewPr varScale="1">
        <p:scale>
          <a:sx n="90" d="100"/>
          <a:sy n="90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B7B90-6D62-46BA-BF70-3EB5185BE2BE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98E3-4ADE-43D0-A5B2-ADD51F683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91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F98E3-4ADE-43D0-A5B2-ADD51F68311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3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2003-3F9D-450F-88AA-D063D624A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19BF-1223-4BC9-B0A9-C0D313EB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3A13-D0E0-4C58-B262-78C799CD7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484F-4636-4B04-ABEA-A8ABB50D6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B68A-C52A-4D8E-B36F-22E2913A0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F325-743C-404B-965E-606117E63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9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49D6-4FE4-4FDB-A666-9148C346E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DFCC-2A9E-4546-99A4-1F7138A94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EDF6-D5F5-4C6A-9462-3EB578F16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8622-8B41-4AE6-B7B7-0888EA9883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8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2EA-CF08-4157-879E-2D5A06B51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37"/>
            </a:gs>
            <a:gs pos="100000">
              <a:srgbClr val="224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D8F435-C629-4B10-BA72-F145060DE7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Prednasky\U3V\hloubeni.mpeg" TargetMode="External"/><Relationship Id="rId1" Type="http://schemas.microsoft.com/office/2007/relationships/media" Target="file:///E:\Prednasky\U3V\hloubeni.mpeg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1843"/>
            <a:ext cx="7772400" cy="1143000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1"/>
                </a:solidFill>
                <a:latin typeface="Arial" charset="0"/>
              </a:rPr>
              <a:t>Fyzika světla</a:t>
            </a:r>
            <a:br>
              <a:rPr lang="cs-CZ" sz="4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48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3600" dirty="0" smtClean="0">
                <a:solidFill>
                  <a:schemeClr val="bg1"/>
                </a:solidFill>
                <a:latin typeface="Arial" charset="0"/>
              </a:rPr>
              <a:t>od zákona lomu k laseru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cs-CZ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175622" y="5253684"/>
            <a:ext cx="49180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 dirty="0">
                <a:solidFill>
                  <a:schemeClr val="bg1"/>
                </a:solidFill>
                <a:latin typeface="Arial" charset="0"/>
              </a:rPr>
              <a:t>Josef Štěpánek</a:t>
            </a:r>
          </a:p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 dirty="0">
                <a:solidFill>
                  <a:schemeClr val="bg1"/>
                </a:solidFill>
                <a:latin typeface="Arial" charset="0"/>
              </a:rPr>
              <a:t>Fyzikální ústav MFF UK</a:t>
            </a:r>
          </a:p>
        </p:txBody>
      </p:sp>
      <p:pic>
        <p:nvPicPr>
          <p:cNvPr id="5" name="Picture 2" descr="http://www.cez-okno.net/files/clanok-subory-2013/svet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03" y="1892634"/>
            <a:ext cx="5043394" cy="32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8675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868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869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46288" y="2465388"/>
            <a:ext cx="3233737" cy="4200525"/>
            <a:chOff x="1289" y="1553"/>
            <a:chExt cx="2037" cy="2646"/>
          </a:xfrm>
        </p:grpSpPr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771" y="1553"/>
              <a:ext cx="0" cy="2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289" y="3559"/>
              <a:ext cx="2037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FF0000"/>
                  </a:solidFill>
                  <a:latin typeface="Arial" charset="0"/>
                </a:rPr>
                <a:t>Vlnová délka přestává být mnohem menší než běžné velikosti technických </a:t>
              </a:r>
              <a:r>
                <a:rPr lang="cs-CZ" sz="2000" dirty="0">
                  <a:solidFill>
                    <a:srgbClr val="FF0000"/>
                  </a:solidFill>
                  <a:latin typeface="Arial" charset="0"/>
                </a:rPr>
                <a:t>prvků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48325" y="2465388"/>
            <a:ext cx="3359149" cy="4195763"/>
            <a:chOff x="3558" y="1553"/>
            <a:chExt cx="2116" cy="2643"/>
          </a:xfrm>
        </p:grpSpPr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4246" y="1553"/>
              <a:ext cx="0" cy="22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3558" y="3556"/>
              <a:ext cx="2116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9900CC"/>
                  </a:solidFill>
                  <a:latin typeface="Arial" charset="0"/>
                </a:rPr>
                <a:t>Vlnová délka přestává být mnohem větší než meziatomové </a:t>
              </a:r>
              <a:r>
                <a:rPr lang="cs-CZ" sz="2000" dirty="0">
                  <a:solidFill>
                    <a:srgbClr val="9900CC"/>
                  </a:solidFill>
                  <a:latin typeface="Arial" charset="0"/>
                </a:rPr>
                <a:t>vzdálenosti</a:t>
              </a:r>
            </a:p>
          </p:txBody>
        </p:sp>
      </p:grp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s látkami </a:t>
            </a:r>
          </a:p>
          <a:p>
            <a:pPr algn="ctr">
              <a:lnSpc>
                <a:spcPct val="95000"/>
              </a:lnSpc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(podle klasické fyziky zdánlivě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smtClean="0">
                <a:latin typeface="Arial" charset="0"/>
              </a:rPr>
              <a:t>elektromagnetické pole</a:t>
            </a:r>
            <a:endParaRPr lang="cs-CZ" sz="2000" b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tedy na elektrické náboje a vyvolává</a:t>
            </a:r>
            <a:endParaRPr lang="cs-CZ" sz="2000" dirty="0">
              <a:latin typeface="Arial" charset="0"/>
            </a:endParaRPr>
          </a:p>
          <a:p>
            <a:r>
              <a:rPr lang="cs-CZ" sz="2000" b="1" dirty="0" smtClean="0">
                <a:latin typeface="Arial" charset="0"/>
              </a:rPr>
              <a:t>		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 dirty="0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3" r:id="rId3" imgW="1866900" imgH="292100" progId="">
                    <p:embed/>
                  </p:oleObj>
                </mc:Choice>
                <mc:Fallback>
                  <p:oleObj r:id="rId3" imgW="1866900" imgH="292100" progId="">
                    <p:embed/>
                    <p:pic>
                      <p:nvPicPr>
                        <p:cNvPr id="61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1816"/>
                          <a:ext cx="21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912938"/>
            <a:ext cx="8529637" cy="804862"/>
            <a:chOff x="387" y="1205"/>
            <a:chExt cx="5373" cy="507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272"/>
              <a:ext cx="1322" cy="318"/>
            </a:xfrm>
            <a:prstGeom prst="wedgeRoundRectCallout">
              <a:avLst>
                <a:gd name="adj1" fmla="val 27986"/>
                <a:gd name="adj2" fmla="val 11320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zářivost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1020763" y="3724275"/>
            <a:ext cx="5216525" cy="504825"/>
          </a:xfrm>
          <a:prstGeom prst="wedgeRoundRectCallout">
            <a:avLst>
              <a:gd name="adj1" fmla="val 21727"/>
              <a:gd name="adj2" fmla="val -109750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áření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absolutně černého tělesa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4257676" y="2716213"/>
            <a:ext cx="1198563" cy="914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3848100"/>
            <a:ext cx="7624763" cy="1225550"/>
            <a:chOff x="448" y="2424"/>
            <a:chExt cx="4803" cy="772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4" name="Equation" r:id="rId5" imgW="1295400" imgH="279400" progId="">
                    <p:embed/>
                  </p:oleObj>
                </mc:Choice>
                <mc:Fallback>
                  <p:oleObj name="Equation" r:id="rId5" imgW="1295400" imgH="279400" progId="">
                    <p:embed/>
                    <p:pic>
                      <p:nvPicPr>
                        <p:cNvPr id="615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2863"/>
                          <a:ext cx="1560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4000" y="2424"/>
              <a:ext cx="1251" cy="318"/>
            </a:xfrm>
            <a:prstGeom prst="wedgeRoundRectCallout">
              <a:avLst>
                <a:gd name="adj1" fmla="val -68252"/>
                <a:gd name="adj2" fmla="val 12022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 dirty="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720196" y="5108840"/>
            <a:ext cx="6157912" cy="1219200"/>
            <a:chOff x="815" y="3071"/>
            <a:chExt cx="3879" cy="768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910722"/>
                </p:ext>
              </p:extLst>
            </p:nvPr>
          </p:nvGraphicFramePr>
          <p:xfrm>
            <a:off x="2637" y="3495"/>
            <a:ext cx="196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5" r:id="rId7" imgW="1523339" imgH="266584" progId="">
                    <p:embed/>
                  </p:oleObj>
                </mc:Choice>
                <mc:Fallback>
                  <p:oleObj r:id="rId7" imgW="1523339" imgH="266584" progId="">
                    <p:embed/>
                    <p:pic>
                      <p:nvPicPr>
                        <p:cNvPr id="615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7" y="3495"/>
                          <a:ext cx="196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3369" y="3071"/>
              <a:ext cx="1325" cy="318"/>
            </a:xfrm>
            <a:prstGeom prst="wedgeRoundRectCallout">
              <a:avLst>
                <a:gd name="adj1" fmla="val 1478"/>
                <a:gd name="adj2" fmla="val 79352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145867" y="5239382"/>
            <a:ext cx="1998133" cy="1631216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pPr marL="342900" indent="-342900">
              <a:buFont typeface="Symbol" panose="05050102010706020507" pitchFamily="18" charset="2"/>
              <a:buChar char="l"/>
            </a:pP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vlnová </a:t>
            </a:r>
          </a:p>
          <a:p>
            <a:r>
              <a:rPr lang="cs-CZ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délka</a:t>
            </a:r>
          </a:p>
          <a:p>
            <a:r>
              <a:rPr lang="cs-CZ" sz="2000" b="1" i="1" dirty="0" smtClean="0">
                <a:solidFill>
                  <a:srgbClr val="FFCC99"/>
                </a:solidFill>
                <a:latin typeface="+mn-lt"/>
                <a:cs typeface="Arial" panose="020B0604020202020204" pitchFamily="34" charset="0"/>
                <a:sym typeface="Symbol" pitchFamily="18" charset="2"/>
              </a:rPr>
              <a:t>T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absolutní </a:t>
            </a:r>
          </a:p>
          <a:p>
            <a:r>
              <a:rPr lang="cs-CZ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teplota</a:t>
            </a:r>
            <a:endParaRPr lang="cs-CZ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SPW 8.0 Graph" r:id="rId3" imgW="5515661" imgH="4267505" progId="SigmaPlotGraphicObject.11">
                  <p:embed/>
                </p:oleObj>
              </mc:Choice>
              <mc:Fallback>
                <p:oleObj name="SPW 8.0 Graph" r:id="rId3" imgW="5515661" imgH="4267505" progId="SigmaPlotGraphicObject.11">
                  <p:embed/>
                  <p:pic>
                    <p:nvPicPr>
                      <p:cNvPr id="71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51050"/>
                        <a:ext cx="55149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154488"/>
            <a:chOff x="288" y="1160"/>
            <a:chExt cx="5184" cy="2617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 dirty="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 dirty="0"/>
            </a:p>
            <a:p>
              <a:pPr>
                <a:spcBef>
                  <a:spcPct val="50000"/>
                </a:spcBef>
              </a:pPr>
              <a:endParaRPr lang="cs-CZ" sz="2400" dirty="0"/>
            </a:p>
            <a:p>
              <a:pPr>
                <a:spcBef>
                  <a:spcPct val="50000"/>
                </a:spcBef>
              </a:pPr>
              <a:r>
                <a:rPr lang="cs-CZ" sz="2400" dirty="0" smtClean="0">
                  <a:solidFill>
                    <a:srgbClr val="990033"/>
                  </a:solidFill>
                  <a:latin typeface="Arial" charset="0"/>
                </a:rPr>
                <a:t>Teoreticky </a:t>
              </a:r>
              <a:r>
                <a:rPr lang="cs-CZ" sz="2400" dirty="0">
                  <a:solidFill>
                    <a:srgbClr val="990033"/>
                  </a:solidFill>
                  <a:latin typeface="Arial" charset="0"/>
                </a:rPr>
                <a:t>lze odvodit za </a:t>
              </a:r>
              <a:r>
                <a:rPr lang="cs-CZ" sz="2400" b="1" dirty="0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 dirty="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 dirty="0"/>
            </a:p>
            <a:p>
              <a:pPr>
                <a:spcBef>
                  <a:spcPct val="50000"/>
                </a:spcBef>
              </a:pPr>
              <a:endParaRPr lang="cs-CZ" sz="2400" dirty="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0772365"/>
                </p:ext>
              </p:extLst>
            </p:nvPr>
          </p:nvGraphicFramePr>
          <p:xfrm>
            <a:off x="1461" y="1395"/>
            <a:ext cx="2437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4" name="Equation" r:id="rId3" imgW="1905000" imgH="571500" progId="">
                    <p:embed/>
                  </p:oleObj>
                </mc:Choice>
                <mc:Fallback>
                  <p:oleObj name="Equation" r:id="rId3" imgW="1905000" imgH="571500" progId="">
                    <p:embed/>
                    <p:pic>
                      <p:nvPicPr>
                        <p:cNvPr id="82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" y="1395"/>
                          <a:ext cx="2437" cy="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1861" y="3310"/>
              <a:ext cx="2037" cy="318"/>
            </a:xfrm>
            <a:prstGeom prst="wedgeRoundRectCallout">
              <a:avLst>
                <a:gd name="adj1" fmla="val -41454"/>
                <a:gd name="adj2" fmla="val -12743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 dirty="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820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9588241"/>
                </p:ext>
              </p:extLst>
            </p:nvPr>
          </p:nvGraphicFramePr>
          <p:xfrm>
            <a:off x="1066" y="2773"/>
            <a:ext cx="3364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5" name="Equation" r:id="rId5" imgW="1968500" imgH="241300" progId="">
                    <p:embed/>
                  </p:oleObj>
                </mc:Choice>
                <mc:Fallback>
                  <p:oleObj name="Equation" r:id="rId5" imgW="1968500" imgH="241300" progId="">
                    <p:embed/>
                    <p:pic>
                      <p:nvPicPr>
                        <p:cNvPr id="820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773"/>
                          <a:ext cx="3364" cy="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6437889" y="5842337"/>
            <a:ext cx="2706111" cy="1015663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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frekvence</a:t>
            </a:r>
          </a:p>
          <a:p>
            <a:r>
              <a:rPr lang="cs-CZ" sz="2000" i="1" dirty="0" smtClean="0">
                <a:solidFill>
                  <a:srgbClr val="FFFFCC"/>
                </a:solidFill>
                <a:latin typeface="Arial" charset="0"/>
              </a:rPr>
              <a:t>C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1,</a:t>
            </a:r>
            <a:r>
              <a:rPr lang="cs-CZ" sz="2000" i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FFFFCC"/>
                </a:solidFill>
                <a:latin typeface="Arial" charset="0"/>
              </a:rPr>
              <a:t>C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cs-CZ" sz="2000" dirty="0" smtClean="0">
                <a:solidFill>
                  <a:srgbClr val="FFFFCC"/>
                </a:solidFill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konstanty</a:t>
            </a:r>
            <a:endParaRPr lang="cs-CZ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58" t="43045" r="33858" b="4199"/>
                      <a:stretch>
                        <a:fillRect/>
                      </a:stretch>
                    </p:blipFill>
                    <p:spPr bwMode="auto">
                      <a:xfrm>
                        <a:off x="5857783" y="1659184"/>
                        <a:ext cx="2946400" cy="3616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1" y="2131907"/>
            <a:ext cx="6896952" cy="466260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437889" y="5736342"/>
            <a:ext cx="2706111" cy="1077218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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úhlová frekvence</a:t>
            </a:r>
          </a:p>
          <a:p>
            <a:r>
              <a:rPr lang="cs-CZ" i="1" dirty="0" smtClean="0">
                <a:solidFill>
                  <a:srgbClr val="FFCC99"/>
                </a:solidFill>
                <a:sym typeface="Symbol" pitchFamily="18" charset="2"/>
              </a:rPr>
              <a:t>k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vlnový vektor</a:t>
            </a:r>
          </a:p>
        </p:txBody>
      </p:sp>
    </p:spTree>
    <p:extLst>
      <p:ext uri="{BB962C8B-B14F-4D97-AF65-F5344CB8AC3E}">
        <p14:creationId xmlns:p14="http://schemas.microsoft.com/office/powerpoint/2010/main" val="38091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6" name="Picture 2" descr="http://edu.techmania.cz/sites/default/files/styles/extra_large/public/podrobnosti/insert/25.jpg?itok=O82n8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48" y="3735509"/>
            <a:ext cx="5481965" cy="2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ep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6" y="373810"/>
            <a:ext cx="22177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55" y="118268"/>
            <a:ext cx="13604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ep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9" y="4837014"/>
            <a:ext cx="2260600" cy="16827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" descr="Pep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42" y="4837014"/>
            <a:ext cx="2132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e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krajina_z_druz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4942" r="4871" b="4942"/>
          <a:stretch>
            <a:fillRect/>
          </a:stretch>
        </p:blipFill>
        <p:spPr bwMode="auto">
          <a:xfrm>
            <a:off x="6629624" y="4458220"/>
            <a:ext cx="2235200" cy="21971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2" descr="zarov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17500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7375" y="2405063"/>
            <a:ext cx="8001000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57200" algn="ctr">
              <a:spcBef>
                <a:spcPts val="0"/>
              </a:spcBef>
              <a:buClr>
                <a:srgbClr val="FFCC99"/>
              </a:buClr>
              <a:defRPr/>
            </a:pP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Optika je vědecká 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disciplína zabývající se </a:t>
            </a:r>
            <a:r>
              <a:rPr lang="cs-CZ" sz="2800" b="1" dirty="0" smtClean="0">
                <a:solidFill>
                  <a:srgbClr val="FFC000"/>
                </a:solidFill>
                <a:latin typeface="Arial" charset="0"/>
              </a:rPr>
              <a:t>světlem</a:t>
            </a:r>
          </a:p>
          <a:p>
            <a:pPr indent="-457200" algn="just">
              <a:spcBef>
                <a:spcPts val="0"/>
              </a:spcBef>
              <a:buClr>
                <a:srgbClr val="FFCC99"/>
              </a:buClr>
              <a:defRPr/>
            </a:pP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a zářením obdobných vlastností (optické záření) z hlediska jeho vzniku, šíření, interakcí s látkami a technickým využitím.</a:t>
            </a:r>
          </a:p>
        </p:txBody>
      </p:sp>
      <p:pic>
        <p:nvPicPr>
          <p:cNvPr id="11" name="Picture 5" descr="Newtonova sk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298358"/>
            <a:ext cx="1785187" cy="17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44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 dirty="0">
                  <a:latin typeface="Arial" charset="0"/>
                </a:rPr>
                <a:t>0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2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133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4209" y="1852062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43516"/>
              </p:ext>
            </p:extLst>
          </p:nvPr>
        </p:nvGraphicFramePr>
        <p:xfrm>
          <a:off x="3132139" y="2064829"/>
          <a:ext cx="31940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4" imgW="1384300" imgH="558800" progId="">
                  <p:embed/>
                </p:oleObj>
              </mc:Choice>
              <mc:Fallback>
                <p:oleObj name="Equation" r:id="rId4" imgW="1384300" imgH="558800" progId="">
                  <p:embed/>
                  <p:pic>
                    <p:nvPicPr>
                      <p:cNvPr id="143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9" y="2064829"/>
                        <a:ext cx="31940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94209" y="156762"/>
            <a:ext cx="8770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3200" b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2950" y="377561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1" name="Equation" r:id="rId6" imgW="1828800" imgH="558800" progId="">
                    <p:embed/>
                  </p:oleObj>
                </mc:Choice>
                <mc:Fallback>
                  <p:oleObj name="Equation" r:id="rId6" imgW="1828800" imgH="558800" progId="">
                    <p:embed/>
                    <p:pic>
                      <p:nvPicPr>
                        <p:cNvPr id="1435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784"/>
                          <a:ext cx="2467" cy="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03450" y="3225008"/>
            <a:ext cx="4254003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20894"/>
                <a:gd name="adj2" fmla="val 143543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216" cy="284"/>
            </a:xfrm>
            <a:prstGeom prst="wedgeRoundRectCallout">
              <a:avLst>
                <a:gd name="adj1" fmla="val 32995"/>
                <a:gd name="adj2" fmla="val -140493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dirty="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9752" y="1946275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1684" y="4770969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05774" y="1389848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66450" y="4105996"/>
            <a:ext cx="2677550" cy="2739211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r>
              <a:rPr lang="cs-CZ" i="1" dirty="0" smtClean="0">
                <a:solidFill>
                  <a:srgbClr val="FFCC99"/>
                </a:solidFill>
                <a:sym typeface="Symbol" pitchFamily="18" charset="2"/>
              </a:rPr>
              <a:t>P</a:t>
            </a:r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pravděpodobnost</a:t>
            </a:r>
          </a:p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přechodu</a:t>
            </a:r>
          </a:p>
          <a:p>
            <a:r>
              <a:rPr lang="cs-CZ" i="1" dirty="0" smtClean="0">
                <a:solidFill>
                  <a:srgbClr val="FFFFCC"/>
                </a:solidFill>
                <a:latin typeface="+mn-lt"/>
              </a:rPr>
              <a:t>w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12 </a:t>
            </a:r>
            <a:r>
              <a:rPr lang="cs-CZ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hustota energie</a:t>
            </a:r>
          </a:p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záření o rezonanční   frekvenci</a:t>
            </a:r>
          </a:p>
          <a:p>
            <a:r>
              <a:rPr lang="cs-CZ" i="1" dirty="0" smtClean="0">
                <a:solidFill>
                  <a:srgbClr val="FFFFCC"/>
                </a:solidFill>
                <a:latin typeface="+mn-lt"/>
              </a:rPr>
              <a:t>A</a:t>
            </a:r>
            <a:r>
              <a:rPr lang="cs-CZ" sz="2000" i="1" baseline="-25000" dirty="0" smtClean="0">
                <a:solidFill>
                  <a:srgbClr val="FFFFCC"/>
                </a:solidFill>
                <a:latin typeface="+mn-lt"/>
              </a:rPr>
              <a:t>12,</a:t>
            </a:r>
            <a:r>
              <a:rPr lang="cs-CZ" sz="2000" i="1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i="1" dirty="0" smtClean="0">
                <a:solidFill>
                  <a:srgbClr val="FFFFCC"/>
                </a:solidFill>
                <a:latin typeface="+mn-lt"/>
              </a:rPr>
              <a:t>B</a:t>
            </a:r>
            <a:r>
              <a:rPr lang="cs-CZ" sz="2000" i="1" baseline="-25000" dirty="0" smtClean="0">
                <a:solidFill>
                  <a:srgbClr val="FFFFCC"/>
                </a:solidFill>
                <a:latin typeface="+mn-lt"/>
              </a:rPr>
              <a:t>12</a:t>
            </a:r>
            <a:r>
              <a:rPr lang="cs-CZ" sz="20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Einsteinovy</a:t>
            </a:r>
          </a:p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koeficienty</a:t>
            </a:r>
            <a:endParaRPr lang="cs-CZ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53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53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6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640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7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Inverzní populace stavů 0 a 1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74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74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111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24044" y="311943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rgbClr val="F5EC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rgbClr val="F5ECD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L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ight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  A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mplification</a:t>
            </a:r>
            <a:r>
              <a:rPr lang="cs-CZ" sz="3200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by</a:t>
            </a:r>
            <a:r>
              <a:rPr lang="en-US" sz="20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S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timulated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  E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mission</a:t>
            </a:r>
            <a:r>
              <a:rPr lang="en-US" sz="20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of</a:t>
            </a:r>
            <a:r>
              <a:rPr lang="cs-CZ" sz="3200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R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adiation</a:t>
            </a:r>
            <a:endParaRPr lang="cs-CZ" sz="20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2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Zavedení optické zpětné vazby - </a:t>
            </a:r>
            <a:r>
              <a:rPr lang="cs-CZ" sz="2400" i="1" dirty="0">
                <a:solidFill>
                  <a:srgbClr val="FFFFCC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polarizace</a:t>
            </a:r>
          </a:p>
        </p:txBody>
      </p:sp>
    </p:spTree>
    <p:extLst>
      <p:ext uri="{BB962C8B-B14F-4D97-AF65-F5344CB8AC3E}">
        <p14:creationId xmlns:p14="http://schemas.microsoft.com/office/powerpoint/2010/main" val="15826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4663" y="384175"/>
            <a:ext cx="56546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200" b="1" dirty="0">
                <a:solidFill>
                  <a:srgbClr val="F5ECD7"/>
                </a:solidFill>
                <a:latin typeface="Arial" charset="0"/>
              </a:rPr>
              <a:t>Typy laserů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17588" y="1831975"/>
            <a:ext cx="71072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5000"/>
              </a:spcBef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hlavní rozdělení podle aktivního media</a:t>
            </a:r>
          </a:p>
          <a:p>
            <a:pPr>
              <a:spcBef>
                <a:spcPct val="105000"/>
              </a:spcBef>
            </a:pPr>
            <a:r>
              <a:rPr lang="cs-CZ" sz="1800" dirty="0">
                <a:solidFill>
                  <a:srgbClr val="FFFF66"/>
                </a:solidFill>
                <a:latin typeface="Arial" charset="0"/>
              </a:rPr>
              <a:t>      </a:t>
            </a:r>
            <a:r>
              <a:rPr lang="cs-CZ" sz="2400" b="1" dirty="0">
                <a:solidFill>
                  <a:schemeClr val="accent1"/>
                </a:solidFill>
                <a:latin typeface="Arial" charset="0"/>
              </a:rPr>
              <a:t>plynové</a:t>
            </a:r>
          </a:p>
          <a:p>
            <a:pPr>
              <a:spcBef>
                <a:spcPct val="105000"/>
              </a:spcBef>
            </a:pPr>
            <a:r>
              <a:rPr lang="cs-CZ" sz="2400" b="1" dirty="0">
                <a:solidFill>
                  <a:schemeClr val="accent1"/>
                </a:solidFill>
                <a:latin typeface="Arial" charset="0"/>
              </a:rPr>
              <a:t>    pevnolátkové, (polovodičové)	</a:t>
            </a:r>
          </a:p>
          <a:p>
            <a:pPr>
              <a:spcBef>
                <a:spcPct val="105000"/>
              </a:spcBef>
            </a:pPr>
            <a:r>
              <a:rPr lang="cs-CZ" sz="2400" b="1" dirty="0">
                <a:solidFill>
                  <a:schemeClr val="accent1"/>
                </a:solidFill>
                <a:latin typeface="Arial" charset="0"/>
              </a:rPr>
              <a:t>    kapalinové</a:t>
            </a:r>
            <a:endParaRPr lang="en-US" sz="2400" b="1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FFCC"/>
                </a:solidFill>
                <a:latin typeface="Arial" charset="0"/>
              </a:rPr>
              <a:t>17. století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200" dirty="0" smtClean="0">
                <a:solidFill>
                  <a:srgbClr val="FFFFCC"/>
                </a:solidFill>
                <a:latin typeface="Arial" charset="0"/>
              </a:rPr>
              <a:t>období vzniku moderní fyziky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884488"/>
            <a:ext cx="23622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dirty="0">
                <a:solidFill>
                  <a:srgbClr val="FFCC99"/>
                </a:solidFill>
                <a:latin typeface="Arial" charset="0"/>
              </a:rPr>
              <a:t>Co je světlo?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dirty="0">
                <a:solidFill>
                  <a:srgbClr val="FFCC99"/>
                </a:solidFill>
                <a:latin typeface="Arial" charset="0"/>
              </a:rPr>
              <a:t>Jak světlo vzniká?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38600" y="2884488"/>
            <a:ext cx="34290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dirty="0">
                <a:solidFill>
                  <a:srgbClr val="FFCC99"/>
                </a:solidFill>
                <a:latin typeface="Arial" charset="0"/>
              </a:rPr>
              <a:t>Jak působí?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40386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dirty="0">
                <a:solidFill>
                  <a:srgbClr val="FFCC99"/>
                </a:solidFill>
                <a:latin typeface="Arial" charset="0"/>
              </a:rPr>
              <a:t>Jak se šíří?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19400" y="2971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CC99">
              <a:alpha val="50195"/>
            </a:srgbClr>
          </a:solidFill>
          <a:ln w="222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800600"/>
            <a:ext cx="3429000" cy="1306513"/>
            <a:chOff x="3168" y="3024"/>
            <a:chExt cx="2160" cy="823"/>
          </a:xfrm>
        </p:grpSpPr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3168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 dirty="0">
                  <a:solidFill>
                    <a:srgbClr val="FFFFCC"/>
                  </a:solidFill>
                  <a:latin typeface="Arial" charset="0"/>
                </a:rPr>
                <a:t>Jakou rychlostí?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3408" y="3024"/>
              <a:ext cx="624" cy="384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724400"/>
            <a:ext cx="3581400" cy="1382713"/>
            <a:chOff x="384" y="2976"/>
            <a:chExt cx="2256" cy="871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384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 dirty="0">
                  <a:solidFill>
                    <a:srgbClr val="FFFFCC"/>
                  </a:solidFill>
                  <a:latin typeface="Arial" charset="0"/>
                </a:rPr>
                <a:t>Jakým způsobem?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536" y="2976"/>
              <a:ext cx="1104" cy="480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F5ECD7"/>
                </a:solidFill>
                <a:latin typeface="Arial" charset="0"/>
              </a:rPr>
              <a:t>He-Ne laser</a:t>
            </a:r>
          </a:p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rgbClr val="F5ECD7"/>
                </a:solidFill>
                <a:latin typeface="Arial" charset="0"/>
              </a:rPr>
              <a:t>plynový</a:t>
            </a:r>
            <a:r>
              <a:rPr lang="en-US" sz="2400" b="1" dirty="0">
                <a:solidFill>
                  <a:srgbClr val="F5ECD7"/>
                </a:solidFill>
                <a:latin typeface="Arial" charset="0"/>
              </a:rPr>
              <a:t>, </a:t>
            </a:r>
            <a:r>
              <a:rPr lang="cs-CZ" sz="2400" b="1" dirty="0">
                <a:solidFill>
                  <a:srgbClr val="F5ECD7"/>
                </a:solidFill>
                <a:latin typeface="Arial" charset="0"/>
              </a:rPr>
              <a:t>na neutrálních atomech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0900" y="1185863"/>
            <a:ext cx="744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kontinuální, pevná vlnová délka viditelná (obvykle 633nm)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mechanismus přenosu excitační energie od He k Ne</a:t>
            </a:r>
            <a:endParaRPr lang="en-US" sz="2000" dirty="0">
              <a:solidFill>
                <a:srgbClr val="F5ECD7"/>
              </a:solidFill>
              <a:latin typeface="Arial" charset="0"/>
            </a:endParaRPr>
          </a:p>
        </p:txBody>
      </p:sp>
      <p:pic>
        <p:nvPicPr>
          <p:cNvPr id="22532" name="Picture 6" descr="HeNeo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70827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eNevys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38" y="2759075"/>
            <a:ext cx="253841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5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85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příměs v krystalu, přenos energie na příměs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optické čerpání – výbojka, LED, polovodičový laser 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pevná vlnová délka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pulsní, ale může být i kontinuální 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blízká infračervená oblast</a:t>
            </a:r>
            <a:endParaRPr lang="en-US" sz="2000" dirty="0">
              <a:solidFill>
                <a:srgbClr val="F5ECD7"/>
              </a:solidFill>
              <a:latin typeface="Arial" charset="0"/>
            </a:endParaRPr>
          </a:p>
        </p:txBody>
      </p:sp>
      <p:pic>
        <p:nvPicPr>
          <p:cNvPr id="23556" name="Picture 7" descr="aktmed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97" y="3544490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 err="1">
                <a:solidFill>
                  <a:srgbClr val="F5ECD7"/>
                </a:solidFill>
                <a:latin typeface="Arial" charset="0"/>
              </a:rPr>
              <a:t>Nd:YAG</a:t>
            </a:r>
            <a:r>
              <a:rPr lang="cs-CZ" b="1" dirty="0">
                <a:solidFill>
                  <a:srgbClr val="F5ECD7"/>
                </a:solidFill>
                <a:latin typeface="Arial" charset="0"/>
              </a:rPr>
              <a:t> l</a:t>
            </a:r>
            <a:r>
              <a:rPr lang="en-US" b="1" dirty="0" err="1">
                <a:solidFill>
                  <a:srgbClr val="F5ECD7"/>
                </a:solidFill>
                <a:latin typeface="Arial" charset="0"/>
              </a:rPr>
              <a:t>aser</a:t>
            </a:r>
            <a:endParaRPr lang="en-US" b="1" dirty="0">
              <a:solidFill>
                <a:srgbClr val="F5ECD7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rgbClr val="F5ECD7"/>
                </a:solidFill>
                <a:latin typeface="Arial" charset="0"/>
              </a:rPr>
              <a:t>pevnolátkový</a:t>
            </a:r>
          </a:p>
        </p:txBody>
      </p:sp>
      <p:pic>
        <p:nvPicPr>
          <p:cNvPr id="54274" name="Picture 2" descr="&#10;   &#10;    Figure E2: Simplified diagram for the transition at 1064 nm.&#10;   &#10;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3530" r="7227" b="3601"/>
          <a:stretch/>
        </p:blipFill>
        <p:spPr bwMode="auto">
          <a:xfrm>
            <a:off x="5010748" y="3034973"/>
            <a:ext cx="3961034" cy="2812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6362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zářivá rekombinace elektronů a děr na P-N přechodu 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fixní vlnová délka, nejčastěji v červené nebo blízké infračervené oblasti 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vysoká účinnost, levný, malé rozměry</a:t>
            </a: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horší kvalita záření (divergence, módy)</a:t>
            </a:r>
            <a:endParaRPr lang="en-US" sz="2000" dirty="0">
              <a:solidFill>
                <a:srgbClr val="F5ECD7"/>
              </a:solidFill>
              <a:latin typeface="Arial" charset="0"/>
            </a:endParaRPr>
          </a:p>
        </p:txBody>
      </p:sp>
      <p:pic>
        <p:nvPicPr>
          <p:cNvPr id="24579" name="Picture 5" descr="polovodice_pasove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963" y="2911475"/>
            <a:ext cx="31384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 err="1">
                <a:solidFill>
                  <a:srgbClr val="F5ECD7"/>
                </a:solidFill>
                <a:latin typeface="Arial" charset="0"/>
              </a:rPr>
              <a:t>GaAs</a:t>
            </a:r>
            <a:r>
              <a:rPr lang="cs-CZ" b="1" dirty="0">
                <a:solidFill>
                  <a:srgbClr val="F5ECD7"/>
                </a:solidFill>
                <a:latin typeface="Arial" charset="0"/>
              </a:rPr>
              <a:t> l</a:t>
            </a:r>
            <a:r>
              <a:rPr lang="en-US" b="1" dirty="0" err="1">
                <a:solidFill>
                  <a:srgbClr val="F5ECD7"/>
                </a:solidFill>
                <a:latin typeface="Arial" charset="0"/>
              </a:rPr>
              <a:t>aser</a:t>
            </a:r>
            <a:endParaRPr lang="en-US" b="1" dirty="0">
              <a:solidFill>
                <a:srgbClr val="F5ECD7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cs-CZ" sz="2400" b="1" dirty="0">
                <a:solidFill>
                  <a:srgbClr val="F5ECD7"/>
                </a:solidFill>
                <a:latin typeface="Arial" charset="0"/>
              </a:rPr>
              <a:t>polovodičový</a:t>
            </a:r>
          </a:p>
        </p:txBody>
      </p:sp>
    </p:spTree>
    <p:extLst>
      <p:ext uri="{BB962C8B-B14F-4D97-AF65-F5344CB8AC3E}">
        <p14:creationId xmlns:p14="http://schemas.microsoft.com/office/powerpoint/2010/main" val="2661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600" b="1">
                <a:solidFill>
                  <a:srgbClr val="FFF8E9"/>
                </a:solidFill>
                <a:latin typeface="Arial" charset="0"/>
              </a:rPr>
              <a:t>Využití laserů</a:t>
            </a:r>
          </a:p>
        </p:txBody>
      </p:sp>
    </p:spTree>
    <p:extLst>
      <p:ext uri="{BB962C8B-B14F-4D97-AF65-F5344CB8AC3E}">
        <p14:creationId xmlns:p14="http://schemas.microsoft.com/office/powerpoint/2010/main" val="7643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Optické snímače, optický záznam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40176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Snímače čárkových kódů</a:t>
            </a:r>
          </a:p>
          <a:p>
            <a:pPr marL="538163" lvl="3">
              <a:tabLst>
                <a:tab pos="0" algn="l"/>
              </a:tabLst>
            </a:pPr>
            <a:endParaRPr lang="cs-CZ" sz="2000" dirty="0">
              <a:solidFill>
                <a:srgbClr val="F5ECD7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CD disky</a:t>
            </a:r>
          </a:p>
          <a:p>
            <a:pPr marL="538163" lvl="3">
              <a:tabLst>
                <a:tab pos="0" algn="l"/>
              </a:tabLst>
            </a:pPr>
            <a:endParaRPr lang="cs-CZ" sz="2000" dirty="0">
              <a:solidFill>
                <a:srgbClr val="F5ECD7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Laserové tiskárny</a:t>
            </a:r>
          </a:p>
          <a:p>
            <a:pPr marL="538163" lvl="3">
              <a:tabLst>
                <a:tab pos="0" algn="l"/>
              </a:tabLst>
            </a:pPr>
            <a:endParaRPr lang="cs-CZ" sz="2000" dirty="0">
              <a:solidFill>
                <a:srgbClr val="F5ECD7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Optická čidla a sondy</a:t>
            </a:r>
          </a:p>
          <a:p>
            <a:pPr marL="538163" lvl="3"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8" name="Picture 5" descr="carkovy_k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7158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epa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988" y="3160713"/>
            <a:ext cx="4902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7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Komunikace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903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Vláknové komunikace</a:t>
            </a:r>
          </a:p>
          <a:p>
            <a:pPr marL="538163" lvl="3">
              <a:tabLst>
                <a:tab pos="0" algn="l"/>
              </a:tabLst>
            </a:pPr>
            <a:endParaRPr lang="cs-CZ" sz="2000" dirty="0">
              <a:solidFill>
                <a:srgbClr val="F5ECD7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Komunikace volným prostorem</a:t>
            </a:r>
          </a:p>
          <a:p>
            <a:pPr marL="538163" lvl="3"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2" name="Picture 5" descr="Pep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1357313"/>
            <a:ext cx="39020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1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 dirty="0">
                <a:solidFill>
                  <a:srgbClr val="F5ECD7"/>
                </a:solidFill>
                <a:latin typeface="Arial" charset="0"/>
              </a:rPr>
              <a:t>Laserové obrábění – řezání, vrtání, hloubení, atd.</a:t>
            </a:r>
          </a:p>
          <a:p>
            <a:pPr marL="538163" lvl="3"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676" name="Picture 5" descr="Pep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679575"/>
            <a:ext cx="2432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epa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588" y="1717675"/>
            <a:ext cx="26781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hloube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186" y="3872967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0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 dirty="0" err="1">
                <a:solidFill>
                  <a:srgbClr val="F5ECD7"/>
                </a:solidFill>
                <a:latin typeface="Arial" charset="0"/>
              </a:rPr>
              <a:t>Mikroobrábění</a:t>
            </a:r>
            <a:r>
              <a:rPr lang="cs-CZ" sz="2000" dirty="0">
                <a:solidFill>
                  <a:srgbClr val="F5ECD7"/>
                </a:solidFill>
                <a:latin typeface="Arial" charset="0"/>
              </a:rPr>
              <a:t>, laserová litografie</a:t>
            </a:r>
          </a:p>
          <a:p>
            <a:pPr marL="538163" lvl="3"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0" name="Picture 5" descr="Pepa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4222750"/>
            <a:ext cx="3295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ep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846263"/>
            <a:ext cx="48910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4446588"/>
            <a:ext cx="3343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438" y="1219200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8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38175" y="518583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Lékařské aplikace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725613"/>
            <a:ext cx="8061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  <a:cs typeface="Arial" charset="0"/>
              </a:rPr>
              <a:t>Dermatologie</a:t>
            </a:r>
          </a:p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  <a:cs typeface="Arial" charset="0"/>
              </a:rPr>
              <a:t>Fotodynamická terapie </a:t>
            </a:r>
          </a:p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  <a:cs typeface="Arial" charset="0"/>
              </a:rPr>
              <a:t>Laserový skalpel</a:t>
            </a:r>
          </a:p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  <a:cs typeface="Arial" charset="0"/>
              </a:rPr>
              <a:t>Oftalmologie</a:t>
            </a:r>
          </a:p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  <a:cs typeface="Arial" charset="0"/>
              </a:rPr>
              <a:t>Diagnostika (endoskopie, infračervená tomografie ?)</a:t>
            </a:r>
            <a:endParaRPr lang="en-US" sz="2400" dirty="0">
              <a:solidFill>
                <a:srgbClr val="F5ECD7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5" descr="Do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938" y="173038"/>
            <a:ext cx="196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Pep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3930650"/>
            <a:ext cx="5340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6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0425" y="217488"/>
            <a:ext cx="74231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5ECD7"/>
                </a:solidFill>
                <a:latin typeface="Arial" charset="0"/>
              </a:rPr>
              <a:t>Výzkum, analýza a technologie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63613" y="901700"/>
            <a:ext cx="6838950" cy="26162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</a:rPr>
              <a:t>Optická spektroskopie</a:t>
            </a:r>
            <a:endParaRPr lang="en-US" sz="2400" dirty="0">
              <a:solidFill>
                <a:srgbClr val="F5ECD7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			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Ramanův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rozptyl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		časově-rozlišená měření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		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mikrofluorimetrie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                        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n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elineární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spektroskopie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		elastický rozptyl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		dynamický a 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Brillouienův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rozptyl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		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fotoakustická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spektroskopie</a:t>
            </a:r>
            <a:endParaRPr lang="en-US" sz="2000" dirty="0">
              <a:solidFill>
                <a:srgbClr val="FFF8E9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9013" y="3873500"/>
            <a:ext cx="6813550" cy="20002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 dirty="0">
                <a:solidFill>
                  <a:srgbClr val="F5ECD7"/>
                </a:solidFill>
                <a:latin typeface="Arial" charset="0"/>
              </a:rPr>
              <a:t>Aktivní použití laseru</a:t>
            </a:r>
            <a:endParaRPr lang="en-US" sz="2400" dirty="0">
              <a:solidFill>
                <a:srgbClr val="F5ECD7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laserové ablace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fotochemie a </a:t>
            </a:r>
            <a:r>
              <a:rPr lang="cs-CZ" sz="2000" dirty="0" err="1">
                <a:solidFill>
                  <a:srgbClr val="FFF8E9"/>
                </a:solidFill>
                <a:latin typeface="Arial" charset="0"/>
              </a:rPr>
              <a:t>fotodegradace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	 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řízená polymerace</a:t>
            </a:r>
          </a:p>
          <a:p>
            <a:pPr>
              <a:tabLst>
                <a:tab pos="0" algn="l"/>
              </a:tabLst>
            </a:pPr>
            <a:r>
              <a:rPr lang="cs-CZ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FFF8E9"/>
                </a:solidFill>
                <a:latin typeface="Arial" charset="0"/>
              </a:rPr>
              <a:t>laserová pinzeta</a:t>
            </a:r>
            <a:endParaRPr lang="cs-CZ" sz="2000" dirty="0">
              <a:solidFill>
                <a:srgbClr val="FFF8E9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Jakým způsobem se světlo šíří?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2072" y="615753"/>
            <a:ext cx="4203812" cy="8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400" kern="0" dirty="0" smtClean="0">
                <a:solidFill>
                  <a:schemeClr val="accent3"/>
                </a:solidFill>
                <a:latin typeface="Arial" charset="0"/>
              </a:rPr>
              <a:t>Částicová (korpuskulární)</a:t>
            </a:r>
          </a:p>
          <a:p>
            <a:pPr eaLnBrk="1" hangingPunct="1"/>
            <a:r>
              <a:rPr lang="cs-CZ" sz="2400" kern="0" dirty="0" smtClean="0">
                <a:solidFill>
                  <a:schemeClr val="accent3"/>
                </a:solidFill>
                <a:latin typeface="Arial" charset="0"/>
              </a:rPr>
              <a:t> teorie</a:t>
            </a:r>
          </a:p>
        </p:txBody>
      </p:sp>
      <p:pic>
        <p:nvPicPr>
          <p:cNvPr id="5" name="Picture 16" descr="I:\Co_je_svetlo\Rene_Descartes1596_1650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8" y="1479746"/>
            <a:ext cx="1116174" cy="135693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08648" y="2836679"/>
            <a:ext cx="16548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Rene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Descartes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(1596 – 1650)</a:t>
            </a:r>
          </a:p>
        </p:txBody>
      </p:sp>
      <p:pic>
        <p:nvPicPr>
          <p:cNvPr id="7" name="Picture 18" descr="I:\Co_je_svetlo\Isaac_Newton1643_1727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5" y="1507340"/>
            <a:ext cx="1095122" cy="132933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217218" y="2900995"/>
            <a:ext cx="132439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Isaac 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Newton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(1643 – 1727)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30351" y="2876634"/>
            <a:ext cx="138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Robert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Hooke</a:t>
            </a: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(1635 – 1703)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08495" y="2901415"/>
            <a:ext cx="184835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Christians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Huygens</a:t>
            </a: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(1629 – 1695)</a:t>
            </a:r>
          </a:p>
        </p:txBody>
      </p:sp>
      <p:pic>
        <p:nvPicPr>
          <p:cNvPr id="12" name="Picture 7" descr="I:\Co_je_svetlo\Robert_Hooke1635_1703.j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6" y="1426039"/>
            <a:ext cx="1109487" cy="13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I:\Co_je_svetlo\Christian_Huygens1629_16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 b="38889"/>
          <a:stretch>
            <a:fillRect/>
          </a:stretch>
        </p:blipFill>
        <p:spPr bwMode="auto">
          <a:xfrm>
            <a:off x="6781451" y="1426039"/>
            <a:ext cx="1192584" cy="138184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0" y="603053"/>
            <a:ext cx="4203812" cy="8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400" kern="0" dirty="0">
                <a:solidFill>
                  <a:schemeClr val="accent3"/>
                </a:solidFill>
                <a:latin typeface="Arial" charset="0"/>
              </a:rPr>
              <a:t>Vlnová teorie</a:t>
            </a: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551689" y="3393164"/>
            <a:ext cx="3733800" cy="3048000"/>
            <a:chOff x="1728" y="1968"/>
            <a:chExt cx="2352" cy="1920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1728" y="3024"/>
              <a:ext cx="2352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2880" y="1968"/>
              <a:ext cx="0" cy="192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304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880" y="3024"/>
              <a:ext cx="33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2880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544" y="23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 dirty="0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endParaRPr lang="cs-CZ" sz="2800" b="1" dirty="0">
                <a:solidFill>
                  <a:srgbClr val="FFCC99"/>
                </a:solidFill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880" y="35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 dirty="0">
                  <a:solidFill>
                    <a:srgbClr val="FFCC99"/>
                  </a:solidFill>
                  <a:sym typeface="Symbol" pitchFamily="18" charset="2"/>
                </a:rPr>
                <a:t></a:t>
              </a:r>
              <a:endParaRPr lang="cs-CZ" sz="2800" b="1" dirty="0">
                <a:solidFill>
                  <a:srgbClr val="FFCC99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2880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 dirty="0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r>
                <a:rPr lang="en-US" sz="2800" b="1" dirty="0">
                  <a:solidFill>
                    <a:srgbClr val="FFCC99"/>
                  </a:solidFill>
                  <a:sym typeface="Symbol" pitchFamily="18" charset="2"/>
                </a:rPr>
                <a:t>’</a:t>
              </a:r>
              <a:endParaRPr lang="cs-CZ" sz="2800" b="1" dirty="0">
                <a:solidFill>
                  <a:srgbClr val="FFCC99"/>
                </a:solidFill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965314" y="4567769"/>
            <a:ext cx="2195976" cy="538163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bg1"/>
                </a:solidFill>
                <a:latin typeface="Arial" charset="0"/>
              </a:rPr>
              <a:t>Zákon </a:t>
            </a:r>
            <a:r>
              <a:rPr lang="cs-CZ" sz="2800" b="1" dirty="0" smtClean="0">
                <a:solidFill>
                  <a:schemeClr val="bg1"/>
                </a:solidFill>
                <a:latin typeface="Arial" charset="0"/>
              </a:rPr>
              <a:t>lomu</a:t>
            </a:r>
            <a:endParaRPr lang="cs-CZ" sz="28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596169" y="5296086"/>
            <a:ext cx="2743200" cy="990600"/>
            <a:chOff x="5410200" y="5029200"/>
            <a:chExt cx="2743200" cy="990600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5410200" y="5029200"/>
              <a:ext cx="27432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109150"/>
                </p:ext>
              </p:extLst>
            </p:nvPr>
          </p:nvGraphicFramePr>
          <p:xfrm>
            <a:off x="5410200" y="5029200"/>
            <a:ext cx="2743200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3" r:id="rId7" imgW="1270000" imgH="419100" progId="Equation.3">
                    <p:embed/>
                  </p:oleObj>
                </mc:Choice>
                <mc:Fallback>
                  <p:oleObj r:id="rId7" imgW="1270000" imgH="419100" progId="Equation.3">
                    <p:embed/>
                    <p:pic>
                      <p:nvPicPr>
                        <p:cNvPr id="922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029200"/>
                          <a:ext cx="2743200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ovéPole 1"/>
          <p:cNvSpPr txBox="1"/>
          <p:nvPr/>
        </p:nvSpPr>
        <p:spPr>
          <a:xfrm>
            <a:off x="5676888" y="3466754"/>
            <a:ext cx="220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N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12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 = v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/v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2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763789" y="5189528"/>
            <a:ext cx="55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723094" y="4424613"/>
            <a:ext cx="5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1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96248" y="3466755"/>
            <a:ext cx="220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N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12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 = </a:t>
            </a:r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/v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1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772963" y="5278967"/>
            <a:ext cx="540000" cy="540000"/>
          </a:xfrm>
          <a:prstGeom prst="ellipse">
            <a:avLst/>
          </a:prstGeom>
          <a:noFill/>
          <a:ln>
            <a:solidFill>
              <a:srgbClr val="F5E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5745489" y="4496764"/>
            <a:ext cx="540000" cy="540000"/>
          </a:xfrm>
          <a:prstGeom prst="ellipse">
            <a:avLst/>
          </a:prstGeom>
          <a:noFill/>
          <a:ln>
            <a:solidFill>
              <a:srgbClr val="F5E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446204" y="4305186"/>
            <a:ext cx="2706111" cy="2554545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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úhel dopadu</a:t>
            </a:r>
          </a:p>
          <a:p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</a:t>
            </a:r>
            <a:r>
              <a:rPr lang="en-US" sz="2000" b="1" dirty="0" smtClean="0">
                <a:solidFill>
                  <a:srgbClr val="FFCC99"/>
                </a:solidFill>
                <a:sym typeface="Symbol" pitchFamily="18" charset="2"/>
              </a:rPr>
              <a:t>’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úhel odrazu</a:t>
            </a:r>
          </a:p>
          <a:p>
            <a:r>
              <a:rPr lang="cs-CZ" sz="2000" b="1" dirty="0" smtClean="0">
                <a:solidFill>
                  <a:srgbClr val="FFCC99"/>
                </a:solidFill>
                <a:sym typeface="Symbol" pitchFamily="18" charset="2"/>
              </a:rPr>
              <a:t>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úhel lomu</a:t>
            </a:r>
          </a:p>
          <a:p>
            <a:r>
              <a:rPr lang="cs-CZ" sz="2000" i="1" dirty="0" smtClean="0">
                <a:solidFill>
                  <a:srgbClr val="FFFFCC"/>
                </a:solidFill>
                <a:latin typeface="Arial" charset="0"/>
              </a:rPr>
              <a:t>N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12 </a:t>
            </a:r>
            <a:r>
              <a:rPr lang="cs-CZ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relativní index</a:t>
            </a:r>
          </a:p>
          <a:p>
            <a:r>
              <a:rPr lang="cs-CZ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lomu</a:t>
            </a:r>
          </a:p>
          <a:p>
            <a:r>
              <a:rPr lang="cs-CZ" sz="20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1,</a:t>
            </a:r>
            <a:r>
              <a:rPr lang="cs-CZ" sz="2000" i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20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cs-CZ" sz="2000" dirty="0" smtClean="0">
                <a:solidFill>
                  <a:srgbClr val="FFFFCC"/>
                </a:solidFill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rychlost světla</a:t>
            </a:r>
          </a:p>
          <a:p>
            <a:r>
              <a:rPr lang="cs-CZ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v 1. a 2. prostředí</a:t>
            </a:r>
            <a:endParaRPr lang="cs-CZ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76350" y="423863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>
                <a:solidFill>
                  <a:srgbClr val="F5ECD7"/>
                </a:solidFill>
                <a:latin typeface="Arial" charset="0"/>
              </a:rPr>
              <a:t>V čem jsou lasery nebezpečné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0063" y="1606550"/>
            <a:ext cx="8142287" cy="854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Hlavní nebezpečí pro</a:t>
            </a:r>
            <a:r>
              <a:rPr lang="cs-CZ" sz="2000" b="1" dirty="0">
                <a:latin typeface="Arial" charset="0"/>
              </a:rPr>
              <a:t> zrak – </a:t>
            </a:r>
          </a:p>
          <a:p>
            <a:pPr algn="ctr">
              <a:spcBef>
                <a:spcPct val="50000"/>
              </a:spcBef>
            </a:pPr>
            <a:r>
              <a:rPr lang="cs-CZ" sz="2000" dirty="0">
                <a:latin typeface="Arial" charset="0"/>
              </a:rPr>
              <a:t>oproti klasickým zdrojům </a:t>
            </a:r>
            <a:r>
              <a:rPr lang="cs-CZ" sz="2000" u="sng" dirty="0">
                <a:latin typeface="Arial" charset="0"/>
              </a:rPr>
              <a:t>úzký svazek a velká rovnoběžnost</a:t>
            </a:r>
          </a:p>
        </p:txBody>
      </p:sp>
      <p:pic>
        <p:nvPicPr>
          <p:cNvPr id="32773" name="Picture 5" descr="Pepa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3114675"/>
            <a:ext cx="45148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143857" y="884956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Spor </a:t>
            </a:r>
            <a:r>
              <a:rPr lang="cs-CZ" noProof="1" smtClean="0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x Newton,  příklon ke korpuskulární teorii                            	po celé 18. století</a:t>
            </a:r>
          </a:p>
        </p:txBody>
      </p:sp>
      <p:pic>
        <p:nvPicPr>
          <p:cNvPr id="4" name="Obrázek 3" descr="Thomas_Young1773_1829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1" y="2629554"/>
            <a:ext cx="1221849" cy="145248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02511" y="1757098"/>
            <a:ext cx="8411529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Přelom 18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a 19. století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… </a:t>
            </a:r>
            <a:endParaRPr lang="cs-CZ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vysvětlení ohybových jevů, zejména difrakce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na </a:t>
            </a:r>
            <a:r>
              <a:rPr lang="cs-CZ" dirty="0" err="1" smtClean="0">
                <a:solidFill>
                  <a:schemeClr val="bg1"/>
                </a:solidFill>
                <a:latin typeface="Arial" charset="0"/>
              </a:rPr>
              <a:t>dvojštěrbině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35825" y="4160432"/>
            <a:ext cx="1685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Thomas </a:t>
            </a:r>
            <a:r>
              <a:rPr lang="cs-CZ" sz="1400" b="1" dirty="0" err="1" smtClean="0">
                <a:solidFill>
                  <a:schemeClr val="bg1"/>
                </a:solidFill>
                <a:latin typeface="Arial" charset="0"/>
              </a:rPr>
              <a:t>Young</a:t>
            </a:r>
            <a:endParaRPr lang="cs-CZ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(1773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1829)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Obrázek 3" descr="Augustin_Jean_Fresnel1788_1827.jp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61" y="2629554"/>
            <a:ext cx="1098149" cy="15447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5780" y="4249558"/>
            <a:ext cx="2113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Augustin Jean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Fresnel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(1788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1827)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Obrázek 3" descr="Francois_Arago1786_1853.jp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84" y="2629554"/>
            <a:ext cx="1249582" cy="15447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77317" y="4216492"/>
            <a:ext cx="1482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Francois </a:t>
            </a:r>
            <a:r>
              <a:rPr lang="cs-CZ" sz="1400" b="1" dirty="0" err="1" smtClean="0">
                <a:solidFill>
                  <a:schemeClr val="bg1"/>
                </a:solidFill>
                <a:latin typeface="Arial" charset="0"/>
              </a:rPr>
              <a:t>Arago</a:t>
            </a:r>
            <a:endParaRPr lang="cs-CZ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(1786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1853)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9797" y="5229645"/>
            <a:ext cx="716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Závěr: </a:t>
            </a:r>
            <a:r>
              <a:rPr lang="cs-CZ" b="1" u="sng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se šíří a skládá jako příčné vlnění</a:t>
            </a:r>
            <a:endParaRPr lang="cs-CZ" b="1" u="sng" dirty="0">
              <a:solidFill>
                <a:srgbClr val="FF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21115" y="-42037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Jakým způsobem se světlo šíří?</a:t>
            </a:r>
          </a:p>
        </p:txBody>
      </p:sp>
    </p:spTree>
    <p:extLst>
      <p:ext uri="{BB962C8B-B14F-4D97-AF65-F5344CB8AC3E}">
        <p14:creationId xmlns:p14="http://schemas.microsoft.com/office/powerpoint/2010/main" val="3131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1115" y="-42037"/>
            <a:ext cx="7772400" cy="64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Jakou rychlostí se světlo šíří?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508" y="539582"/>
            <a:ext cx="72376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realistický odhad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Römer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(nápad údajně pochází od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Cassiniho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) na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základě pozorovaných nepravidelností v zatmění Jupiterova měsíčku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Io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Získal řádově správnou hodnotu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2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5" name="Picture 5" descr="E:\PREDNASK\Materialy_optika\Co_je_svetlo\Ole_Roemer1644_17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3291" r="7039" b="17863"/>
          <a:stretch>
            <a:fillRect/>
          </a:stretch>
        </p:blipFill>
        <p:spPr bwMode="auto">
          <a:xfrm>
            <a:off x="7605674" y="568143"/>
            <a:ext cx="1195944" cy="1313029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54109" y="1647578"/>
            <a:ext cx="1227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Olaf </a:t>
            </a:r>
            <a:r>
              <a:rPr lang="cs-CZ" sz="1400" b="1" dirty="0" err="1">
                <a:solidFill>
                  <a:srgbClr val="CC6600"/>
                </a:solidFill>
                <a:latin typeface="Arial" charset="0"/>
              </a:rPr>
              <a:t>Rømer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(1644–1710)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57516" y="2142570"/>
            <a:ext cx="764865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Další upřesnění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při měření paralaxy hvězd zjistil odchylky v závislosti na poloze hvězdy vůči směru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pohybu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Země – aberace hvězd.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vysvětlil aberaci konečnou rychlostí světla, kterou vypočetl na hodnotu </a:t>
            </a:r>
          </a:p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                   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2,95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9" name="Picture 2" descr="http://www.daviddarling.info/images/Brad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6" y="2260024"/>
            <a:ext cx="1135370" cy="131703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508" y="3860324"/>
            <a:ext cx="751143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změření rychlosti 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(1849)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s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využitím stroboskopického principu (rychle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rotující ozubené kolo)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Určil rychlost světla ve vzduchu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                                      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3,00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s chybou 5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11" name="Picture 8" descr="http://130.94.23.9/wigi/thumb.php?f=Fizeau.jpg&amp;w=1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08" y="3520882"/>
            <a:ext cx="944510" cy="1323557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87831" y="4385206"/>
            <a:ext cx="15298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Armand Louis </a:t>
            </a:r>
            <a:endParaRPr lang="cs-CZ" sz="1400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Fizeau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1896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172" y="3335492"/>
            <a:ext cx="1435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rgbClr val="CC6600"/>
                </a:solidFill>
                <a:latin typeface="Arial" charset="0"/>
              </a:rPr>
              <a:t>James </a:t>
            </a: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Bradley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(1693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1762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89168" y="5286255"/>
            <a:ext cx="741700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Zpřesnění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(1850) pomocí rychle rotujícího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zrcadla. Chyba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pod 1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a změření rychlosti světla i v jiném látkovém prostředí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(potvrzení nižší rychlosti v látce).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E:\PREDNASK\Materialy_optika\Co_je_svetlo\Jean_Bernard_Leon_Foucault1819-186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0" y="5206604"/>
            <a:ext cx="1039021" cy="131405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96722" y="6052958"/>
            <a:ext cx="1702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Jean Bernard Leon </a:t>
            </a:r>
            <a:endParaRPr lang="cs-CZ" sz="1400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Foucault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1868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2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8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Konečné vyřešení problému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667690"/>
            <a:ext cx="671516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4" eaLnBrk="1" hangingPunct="1">
              <a:spcBef>
                <a:spcPts val="0"/>
              </a:spcBef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Překvapivé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nalezení veličiny 3 x 10</a:t>
            </a:r>
            <a:r>
              <a:rPr lang="cs-CZ" sz="2000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2000" dirty="0">
                <a:solidFill>
                  <a:schemeClr val="bg1"/>
                </a:solidFill>
                <a:latin typeface="Arial" charset="0"/>
              </a:rPr>
            </a:br>
            <a:r>
              <a:rPr lang="cs-CZ" sz="2000" dirty="0">
                <a:solidFill>
                  <a:schemeClr val="bg1"/>
                </a:solidFill>
                <a:latin typeface="Arial" charset="0"/>
              </a:rPr>
              <a:t>v oblasti elektřiny a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magnetismu.</a:t>
            </a:r>
          </a:p>
          <a:p>
            <a:pPr marL="0" lvl="4" eaLnBrk="1" hangingPunct="1">
              <a:spcBef>
                <a:spcPts val="0"/>
              </a:spcBef>
            </a:pP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marL="0" lvl="4" algn="just" eaLnBrk="1" hangingPunct="1">
              <a:spcBef>
                <a:spcPts val="0"/>
              </a:spcBef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Maxwell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(1865) – vytvořil soustavu diferenciálních rovnic (Maxwellovy rovnice), které shrnovaly známé zákonitosti elektrostatického pole,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magnetostatického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pole, elektromagnetické indukce a vytváření magnetického pole kolem vodiče protékaného proudem. Soustavu ještě doplnil jedním členem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lvl="4" algn="just" eaLnBrk="1" hangingPunct="1">
              <a:spcBef>
                <a:spcPts val="0"/>
              </a:spcBef>
            </a:pPr>
            <a:endParaRPr lang="cs-CZ" sz="2000" dirty="0">
              <a:solidFill>
                <a:schemeClr val="bg1"/>
              </a:solidFill>
              <a:latin typeface="Arial" charset="0"/>
            </a:endParaRPr>
          </a:p>
          <a:p>
            <a:pPr marL="0" lvl="4" algn="just" eaLnBrk="1" hangingPunct="1">
              <a:spcBef>
                <a:spcPts val="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Bylo možné ukázat, že tato soustava má řešení v podobě příčného elektromagnetického vlnění, které nese energii (proto se může nazývat záření) a ve vakuu se šíří rychlostí 		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c = 3 x 10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 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111750"/>
            <a:ext cx="8534400" cy="1550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Závěr ze 70. let 19.století:</a:t>
            </a:r>
          </a:p>
          <a:p>
            <a:pPr lvl="4" algn="ctr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800" b="1">
                <a:solidFill>
                  <a:srgbClr val="FFFFCC"/>
                </a:solidFill>
                <a:latin typeface="Arial" charset="0"/>
              </a:rPr>
              <a:t>Světlo je elektromagnetické záření z určitého frekvenčního oboru</a:t>
            </a:r>
            <a:endParaRPr lang="en-US" sz="2800" b="1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5605" name="Obrázek 6" descr="maxwell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08" y="1680587"/>
            <a:ext cx="1340849" cy="147311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59257" y="3236021"/>
            <a:ext cx="2042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Clerk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Maxwell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(1831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1879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pic>
        <p:nvPicPr>
          <p:cNvPr id="40963" name="Picture 3" descr="E:\PREDNASK\KurzRS\podklady\EM-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93340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5" y="2236628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2950" y="1131570"/>
            <a:ext cx="7658100" cy="10255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 u="sng">
                <a:solidFill>
                  <a:schemeClr val="bg1"/>
                </a:solidFill>
                <a:latin typeface="Arial" charset="0"/>
              </a:rPr>
              <a:t>Postupná elektromagnetická vlna:</a:t>
            </a:r>
          </a:p>
          <a:p>
            <a:pPr eaLnBrk="1" hangingPunct="1"/>
            <a:r>
              <a:rPr lang="cs-CZ" sz="2000">
                <a:solidFill>
                  <a:schemeClr val="bg1"/>
                </a:solidFill>
                <a:latin typeface="Arial" charset="0"/>
              </a:rPr>
              <a:t>Elektrické a magnetické pole osciluje ve vzájemně kolmých směrech ve fázi; obě komponenty jsou kolmé na směr šíření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078980" y="3093720"/>
            <a:ext cx="1447800" cy="457200"/>
          </a:xfrm>
          <a:prstGeom prst="wedgeRectCallout">
            <a:avLst>
              <a:gd name="adj1" fmla="val -39583"/>
              <a:gd name="adj2" fmla="val 273611"/>
            </a:avLst>
          </a:prstGeom>
          <a:solidFill>
            <a:srgbClr val="FF99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frekvence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1023" y="4317056"/>
            <a:ext cx="2139950" cy="1833562"/>
            <a:chOff x="2360" y="2637"/>
            <a:chExt cx="1336" cy="115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544" y="3504"/>
              <a:ext cx="1152" cy="288"/>
            </a:xfrm>
            <a:prstGeom prst="wedgeRectCallout">
              <a:avLst>
                <a:gd name="adj1" fmla="val -40278"/>
                <a:gd name="adj2" fmla="val -304861"/>
              </a:avLst>
            </a:prstGeom>
            <a:solidFill>
              <a:srgbClr val="FF99CC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000" b="1" dirty="0" smtClean="0">
                  <a:solidFill>
                    <a:schemeClr val="tx2"/>
                  </a:solidFill>
                  <a:latin typeface="Arial" charset="0"/>
                </a:rPr>
                <a:t>vlnová </a:t>
              </a:r>
              <a:r>
                <a:rPr lang="cs-CZ" sz="2000" b="1" dirty="0">
                  <a:solidFill>
                    <a:schemeClr val="tx2"/>
                  </a:solidFill>
                  <a:latin typeface="Arial" charset="0"/>
                </a:rPr>
                <a:t>délka</a:t>
              </a: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 rot="4057254">
              <a:off x="2552" y="2445"/>
              <a:ext cx="143" cy="528"/>
            </a:xfrm>
            <a:prstGeom prst="rightBrace">
              <a:avLst>
                <a:gd name="adj1" fmla="val 30769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287780" y="6229349"/>
            <a:ext cx="6568440" cy="461665"/>
          </a:xfrm>
          <a:prstGeom prst="rect">
            <a:avLst/>
          </a:prstGeom>
          <a:solidFill>
            <a:srgbClr val="F5ECD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vlnová délka  x  frekvence  =  rychlost šíření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766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766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767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4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5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8113" y="3030538"/>
            <a:ext cx="4103687" cy="3384550"/>
            <a:chOff x="748" y="1888"/>
            <a:chExt cx="2585" cy="2132"/>
          </a:xfrm>
        </p:grpSpPr>
        <p:sp>
          <p:nvSpPr>
            <p:cNvPr id="27662" name="Rectangle 5"/>
            <p:cNvSpPr>
              <a:spLocks noChangeArrowheads="1"/>
            </p:cNvSpPr>
            <p:nvPr/>
          </p:nvSpPr>
          <p:spPr bwMode="auto">
            <a:xfrm>
              <a:off x="748" y="1888"/>
              <a:ext cx="1996" cy="213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6"/>
            <p:cNvSpPr>
              <a:spLocks noChangeArrowheads="1"/>
            </p:cNvSpPr>
            <p:nvPr/>
          </p:nvSpPr>
          <p:spPr bwMode="auto">
            <a:xfrm rot="6235167">
              <a:off x="2698" y="2342"/>
              <a:ext cx="953" cy="317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839" y="1939"/>
              <a:ext cx="1860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infračerveného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1800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William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 Herschel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5" name="Picture 8" descr="William_Herschel_1738_1822_IR_18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341"/>
              <a:ext cx="961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41"/>
          <p:cNvGrpSpPr>
            <a:grpSpLocks/>
          </p:cNvGrpSpPr>
          <p:nvPr/>
        </p:nvGrpSpPr>
        <p:grpSpPr bwMode="auto">
          <a:xfrm>
            <a:off x="5975350" y="2708275"/>
            <a:ext cx="3168650" cy="4149725"/>
            <a:chOff x="5975349" y="2708275"/>
            <a:chExt cx="3168651" cy="4149725"/>
          </a:xfrm>
        </p:grpSpPr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 rot="-10476463" flipH="1" flipV="1">
              <a:off x="6443662" y="2708275"/>
              <a:ext cx="1512888" cy="503238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5975349" y="3473450"/>
              <a:ext cx="3168650" cy="3384550"/>
            </a:xfrm>
            <a:prstGeom prst="rect">
              <a:avLst/>
            </a:prstGeom>
            <a:solidFill>
              <a:srgbClr val="CC99FF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6011862" y="3644900"/>
              <a:ext cx="3132138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ultrafialového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 1801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Johann Wilhelm 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Ritter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1" name="Picture 13" descr="Johann_Wilhelm_Ritter_1776_1810_UV_18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4373440"/>
              <a:ext cx="15240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1405</Words>
  <Application>Microsoft Office PowerPoint</Application>
  <PresentationFormat>Předvádění na obrazovce (4:3)</PresentationFormat>
  <Paragraphs>371</Paragraphs>
  <Slides>40</Slides>
  <Notes>1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40</vt:i4>
      </vt:variant>
    </vt:vector>
  </HeadingPairs>
  <TitlesOfParts>
    <vt:vector size="51" baseType="lpstr">
      <vt:lpstr>Arial</vt:lpstr>
      <vt:lpstr>Calibri</vt:lpstr>
      <vt:lpstr>Script MT Bold</vt:lpstr>
      <vt:lpstr>Symbol</vt:lpstr>
      <vt:lpstr>Times New Roman</vt:lpstr>
      <vt:lpstr>Wingdings</vt:lpstr>
      <vt:lpstr>Default Design</vt:lpstr>
      <vt:lpstr>Editor rovnic 3.0</vt:lpstr>
      <vt:lpstr>Equation</vt:lpstr>
      <vt:lpstr>SPW 8.0 Graph</vt:lpstr>
      <vt:lpstr>Snímek</vt:lpstr>
      <vt:lpstr>Fyzika světla (od zákona lomu k laseru)</vt:lpstr>
      <vt:lpstr>Prezentace aplikace PowerPoint</vt:lpstr>
      <vt:lpstr>17. století  období vzniku moderní fyziky</vt:lpstr>
      <vt:lpstr>Prezentace aplikace PowerPoint</vt:lpstr>
      <vt:lpstr>Prezentace aplikace PowerPoint</vt:lpstr>
      <vt:lpstr>Prezentace aplikace PowerPoint</vt:lpstr>
      <vt:lpstr>Konečné vyřešení problému</vt:lpstr>
      <vt:lpstr>Světlo je elektromagnetické záření</vt:lpstr>
      <vt:lpstr>Světlo je elektromagnetické záření</vt:lpstr>
      <vt:lpstr>Světlo je elektromagnetické záření</vt:lpstr>
      <vt:lpstr>Prezentace aplikace PowerPoint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Vyzařování atomů</vt:lpstr>
      <vt:lpstr>Vyzařování atomů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Fyzikální ústav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světlo?</dc:title>
  <dc:creator>OFB</dc:creator>
  <cp:lastModifiedBy>Josef Štěpánek</cp:lastModifiedBy>
  <cp:revision>83</cp:revision>
  <dcterms:created xsi:type="dcterms:W3CDTF">2005-04-10T19:47:03Z</dcterms:created>
  <dcterms:modified xsi:type="dcterms:W3CDTF">2025-02-11T22:05:43Z</dcterms:modified>
</cp:coreProperties>
</file>